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41" d="100"/>
          <a:sy n="41" d="100"/>
        </p:scale>
        <p:origin x="136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:Software Testing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OO Testing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1.Ronni Bert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2.Hemanth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3.Pranav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4.Jeflin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5.Thalarivendhan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6.Dhivakar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701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Result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465" y="1425575"/>
            <a:ext cx="762707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r>
              <a:rPr lang="en-US" sz="2400" b="1" dirty="0">
                <a:latin typeface="Palatino Linotype" panose="02040502050505030304" pitchFamily="18" charset="0"/>
              </a:rPr>
              <a:t>OO</a:t>
            </a:r>
            <a:r>
              <a:rPr lang="en-US" sz="2400" dirty="0">
                <a:latin typeface="Palatino Linotype" panose="02040502050505030304" pitchFamily="18" charset="0"/>
              </a:rPr>
              <a:t> paradigm include increased reusability, reliability, interoperability, and extendibility.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 With the adoption of </a:t>
            </a:r>
            <a:r>
              <a:rPr lang="en-US" sz="2400" b="1" dirty="0">
                <a:latin typeface="Palatino Linotype" panose="02040502050505030304" pitchFamily="18" charset="0"/>
              </a:rPr>
              <a:t>OO</a:t>
            </a:r>
            <a:r>
              <a:rPr lang="en-US" sz="2400" dirty="0">
                <a:latin typeface="Palatino Linotype" panose="02040502050505030304" pitchFamily="18" charset="0"/>
              </a:rPr>
              <a:t> paradigm, almost all the phases of software development have changed in their approach, environments, and tools.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600200"/>
            <a:ext cx="7391400" cy="4800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 Linotype" panose="02040502050505030304" pitchFamily="18" charset="0"/>
              </a:rPr>
              <a:t>Incorporating a fully functional Method Basis Path Generator module. 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Providing both </a:t>
            </a:r>
            <a:r>
              <a:rPr lang="en-US" sz="2400" b="1" dirty="0">
                <a:latin typeface="Palatino Linotype" panose="02040502050505030304" pitchFamily="18" charset="0"/>
              </a:rPr>
              <a:t>Test</a:t>
            </a:r>
            <a:r>
              <a:rPr lang="en-US" sz="2400" dirty="0">
                <a:latin typeface="Palatino Linotype" panose="02040502050505030304" pitchFamily="18" charset="0"/>
              </a:rPr>
              <a:t> Case Generation as well as Execution. 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The user would be able to provide </a:t>
            </a:r>
            <a:r>
              <a:rPr lang="en-US" sz="2400" b="1" dirty="0">
                <a:latin typeface="Palatino Linotype" panose="02040502050505030304" pitchFamily="18" charset="0"/>
              </a:rPr>
              <a:t>test</a:t>
            </a:r>
            <a:r>
              <a:rPr lang="en-US" sz="2400" dirty="0">
                <a:latin typeface="Palatino Linotype" panose="02040502050505030304" pitchFamily="18" charset="0"/>
              </a:rPr>
              <a:t> data; and the </a:t>
            </a:r>
            <a:r>
              <a:rPr lang="en-US" sz="2400" b="1" dirty="0">
                <a:latin typeface="Palatino Linotype" panose="02040502050505030304" pitchFamily="18" charset="0"/>
              </a:rPr>
              <a:t>test</a:t>
            </a:r>
            <a:r>
              <a:rPr lang="en-US" sz="2400" dirty="0">
                <a:latin typeface="Palatino Linotype" panose="02040502050505030304" pitchFamily="18" charset="0"/>
              </a:rPr>
              <a:t> cases generated would be executed using the </a:t>
            </a:r>
            <a:r>
              <a:rPr lang="en-US" sz="2400" b="1" dirty="0">
                <a:latin typeface="Palatino Linotype" panose="02040502050505030304" pitchFamily="18" charset="0"/>
              </a:rPr>
              <a:t>test</a:t>
            </a:r>
            <a:r>
              <a:rPr lang="en-US" sz="2400" dirty="0">
                <a:latin typeface="Palatino Linotype" panose="02040502050505030304" pitchFamily="18" charset="0"/>
              </a:rPr>
              <a:t> data as input.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7332"/>
            <a:ext cx="8229600" cy="4800600"/>
          </a:xfrm>
        </p:spPr>
        <p:txBody>
          <a:bodyPr>
            <a:normAutofit/>
          </a:bodyPr>
          <a:lstStyle/>
          <a:p>
            <a:r>
              <a:rPr lang="en-IN" sz="2000" dirty="0">
                <a:latin typeface="Palatino Linotype" panose="02040502050505030304" pitchFamily="18" charset="0"/>
              </a:rPr>
              <a:t>[1] A. J. J. Marciniak, “Encyclopaedia of software engineering”, Volume 2, New York, NY: Wiley, 1994, pp.1327-1358 .</a:t>
            </a:r>
          </a:p>
          <a:p>
            <a:pPr marL="0" indent="0">
              <a:buNone/>
            </a:pPr>
            <a:endParaRPr lang="en-IN" sz="2000" dirty="0">
              <a:latin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</a:rPr>
              <a:t>[2] E. F. Miller, “Introduction to Software Testing Technology,” Tutorial: Software testing &amp; Validation Techniques, Second Edition, IEEE </a:t>
            </a:r>
            <a:r>
              <a:rPr lang="en-IN" sz="2000" dirty="0" err="1">
                <a:latin typeface="Palatino Linotype" panose="02040502050505030304" pitchFamily="18" charset="0"/>
              </a:rPr>
              <a:t>Catalog</a:t>
            </a:r>
            <a:r>
              <a:rPr lang="en-IN" sz="2000" dirty="0">
                <a:latin typeface="Palatino Linotype" panose="02040502050505030304" pitchFamily="18" charset="0"/>
              </a:rPr>
              <a:t> No. EHO 180-0, pp. 4-16 .</a:t>
            </a:r>
          </a:p>
          <a:p>
            <a:pPr marL="0" indent="0">
              <a:buNone/>
            </a:pPr>
            <a:endParaRPr lang="en-IN" sz="2000" dirty="0">
              <a:latin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</a:rPr>
              <a:t>[3] Roger </a:t>
            </a:r>
            <a:r>
              <a:rPr lang="en-IN" sz="2000" dirty="0" err="1">
                <a:latin typeface="Palatino Linotype" panose="02040502050505030304" pitchFamily="18" charset="0"/>
              </a:rPr>
              <a:t>S.Pressman</a:t>
            </a:r>
            <a:r>
              <a:rPr lang="en-IN" sz="2000" dirty="0">
                <a:latin typeface="Palatino Linotype" panose="02040502050505030304" pitchFamily="18" charset="0"/>
              </a:rPr>
              <a:t> “Software Engineering – A Practitioner’s Approach” McGraw Hill International Edition. </a:t>
            </a:r>
          </a:p>
          <a:p>
            <a:endParaRPr lang="en-IN" sz="2000" dirty="0">
              <a:latin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</a:rPr>
              <a:t>[4]http://www.exampler.com/testing-com/ </a:t>
            </a:r>
            <a:r>
              <a:rPr lang="en-IN" sz="2000" dirty="0" err="1">
                <a:latin typeface="Palatino Linotype" panose="02040502050505030304" pitchFamily="18" charset="0"/>
              </a:rPr>
              <a:t>ritings</a:t>
            </a:r>
            <a:r>
              <a:rPr lang="en-IN" sz="2000" dirty="0">
                <a:latin typeface="Palatino Linotype" panose="02040502050505030304" pitchFamily="18" charset="0"/>
              </a:rPr>
              <a:t>/2-scen.htm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134" y="12573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400" b="1" dirty="0">
                <a:latin typeface="Palatino Linotype" panose="02040502050505030304" pitchFamily="18" charset="0"/>
              </a:rPr>
              <a:t>Object-oriented testing</a:t>
            </a:r>
            <a:r>
              <a:rPr lang="en-US" sz="2400" dirty="0">
                <a:latin typeface="Palatino Linotype" panose="02040502050505030304" pitchFamily="18" charset="0"/>
              </a:rPr>
              <a:t> can be used to </a:t>
            </a:r>
            <a:r>
              <a:rPr lang="en-US" sz="2400" b="1" dirty="0">
                <a:latin typeface="Palatino Linotype" panose="02040502050505030304" pitchFamily="18" charset="0"/>
              </a:rPr>
              <a:t>test</a:t>
            </a:r>
            <a:r>
              <a:rPr lang="en-US" sz="2400" dirty="0">
                <a:latin typeface="Palatino Linotype" panose="02040502050505030304" pitchFamily="18" charset="0"/>
              </a:rPr>
              <a:t> the </a:t>
            </a:r>
            <a:r>
              <a:rPr lang="en-US" sz="2400" b="1" dirty="0">
                <a:latin typeface="Palatino Linotype" panose="02040502050505030304" pitchFamily="18" charset="0"/>
              </a:rPr>
              <a:t>object-oriented</a:t>
            </a:r>
            <a:r>
              <a:rPr lang="en-US" sz="2400" dirty="0">
                <a:latin typeface="Palatino Linotype" panose="02040502050505030304" pitchFamily="18" charset="0"/>
              </a:rPr>
              <a:t> software as well as conventional software. 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Palatino Linotype" panose="02040502050505030304" pitchFamily="18" charset="0"/>
              </a:rPr>
              <a:t>OO</a:t>
            </a:r>
            <a:r>
              <a:rPr lang="en-US" sz="2400" dirty="0">
                <a:latin typeface="Palatino Linotype" panose="02040502050505030304" pitchFamily="18" charset="0"/>
              </a:rPr>
              <a:t> program should be </a:t>
            </a:r>
            <a:r>
              <a:rPr lang="en-US" sz="2400" b="1" dirty="0">
                <a:latin typeface="Palatino Linotype" panose="02040502050505030304" pitchFamily="18" charset="0"/>
              </a:rPr>
              <a:t>tested</a:t>
            </a:r>
            <a:r>
              <a:rPr lang="en-US" sz="2400" dirty="0">
                <a:latin typeface="Palatino Linotype" panose="02040502050505030304" pitchFamily="18" charset="0"/>
              </a:rPr>
              <a:t> at different levels to uncover all the errors.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Palatino Linotype" panose="02040502050505030304" pitchFamily="18" charset="0"/>
              </a:rPr>
              <a:t>At the algorithmic level, each module (or method) of every class in the program should be </a:t>
            </a:r>
            <a:r>
              <a:rPr lang="en-US" sz="2400" b="1" dirty="0">
                <a:latin typeface="Palatino Linotype" panose="02040502050505030304" pitchFamily="18" charset="0"/>
              </a:rPr>
              <a:t>tested</a:t>
            </a:r>
            <a:r>
              <a:rPr lang="en-US" sz="2400" dirty="0">
                <a:latin typeface="Palatino Linotype" panose="02040502050505030304" pitchFamily="18" charset="0"/>
              </a:rPr>
              <a:t> in isolation</a:t>
            </a:r>
            <a:r>
              <a:rPr lang="en-US" sz="3600" dirty="0"/>
              <a:t>.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56027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u="sng" dirty="0">
                <a:latin typeface="Palatino Linotype" panose="02040502050505030304" pitchFamily="18" charset="0"/>
              </a:rPr>
              <a:t>Testing Object-Oriented Systems</a:t>
            </a: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631061" cy="5410200"/>
          </a:xfrm>
        </p:spPr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400" dirty="0">
                <a:latin typeface="Palatino Linotype" panose="02040502050505030304" pitchFamily="18" charset="0"/>
                <a:cs typeface="Arial"/>
              </a:rPr>
              <a:t>Testing is a continuous activity during software development.</a:t>
            </a:r>
          </a:p>
          <a:p>
            <a:pPr marL="571500" indent="-571500">
              <a:buFont typeface="Arial"/>
              <a:buChar char="•"/>
            </a:pPr>
            <a:r>
              <a:rPr lang="en-US" sz="2400" dirty="0">
                <a:latin typeface="Palatino Linotype" panose="02040502050505030304" pitchFamily="18" charset="0"/>
                <a:cs typeface="Arial"/>
              </a:rPr>
              <a:t> In object-oriented systems, testing encompasses three levels, namely, unit testing, subsystem testing, and system testing.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635" y="73607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System Testing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>
                <a:latin typeface="Palatino Linotype" panose="02040502050505030304" pitchFamily="18" charset="0"/>
                <a:cs typeface="Arial"/>
              </a:rPr>
              <a:t>System testing involves testing the system as a whole and is the responsibility of the quality-assurance team. </a:t>
            </a: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  <a:cs typeface="Arial"/>
            </a:endParaRPr>
          </a:p>
          <a:p>
            <a:r>
              <a:rPr lang="en-US" sz="2000" dirty="0">
                <a:latin typeface="Palatino Linotype" panose="02040502050505030304" pitchFamily="18" charset="0"/>
                <a:cs typeface="Arial"/>
              </a:rPr>
              <a:t>The team often uses system tests as regression tests when assembling new releases.</a:t>
            </a:r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8915400" cy="715962"/>
          </a:xfrm>
        </p:spPr>
        <p:txBody>
          <a:bodyPr>
            <a:noAutofit/>
          </a:bodyPr>
          <a:lstStyle/>
          <a:p>
            <a:r>
              <a:rPr lang="en-US" sz="2800" b="1" u="sng" dirty="0">
                <a:latin typeface="Palatino Linotype" panose="02040502050505030304" pitchFamily="18" charset="0"/>
              </a:rPr>
              <a:t>Unit Testing</a:t>
            </a:r>
            <a:endParaRPr lang="en-US" sz="28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r>
              <a:rPr lang="en-US" sz="2400" dirty="0">
                <a:latin typeface="Palatino Linotype" panose="02040502050505030304" pitchFamily="18" charset="0"/>
                <a:ea typeface="+mn-lt"/>
                <a:cs typeface="+mn-lt"/>
              </a:rPr>
              <a:t>In unit testing, the individual classes are tested. It is seen whether the class attributes are implemented as per design and whether the methods and the interfaces are error-free.</a:t>
            </a:r>
          </a:p>
          <a:p>
            <a:pPr marL="0" indent="0">
              <a:buNone/>
            </a:pPr>
            <a:r>
              <a:rPr lang="en-US" sz="2400" dirty="0">
                <a:latin typeface="Palatino Linotype" panose="02040502050505030304" pitchFamily="18" charset="0"/>
                <a:ea typeface="+mn-lt"/>
                <a:cs typeface="+mn-lt"/>
              </a:rPr>
              <a:t> </a:t>
            </a:r>
          </a:p>
          <a:p>
            <a:r>
              <a:rPr lang="en-US" sz="2400" dirty="0">
                <a:latin typeface="Palatino Linotype" panose="02040502050505030304" pitchFamily="18" charset="0"/>
                <a:ea typeface="+mn-lt"/>
                <a:cs typeface="+mn-lt"/>
              </a:rPr>
              <a:t>Unit testing is the responsibility of the application engineer who implements the structure.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44" y="792163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Subsystem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Palatino Linotype" panose="02040502050505030304" pitchFamily="18" charset="0"/>
              </a:rPr>
              <a:t>This involves testing a particular module or a subsystem and is the responsibility of the subsystem lead.</a:t>
            </a:r>
          </a:p>
          <a:p>
            <a:pPr lvl="0"/>
            <a:endParaRPr lang="en-US" sz="2000" dirty="0">
              <a:latin typeface="Palatino Linotype" panose="02040502050505030304" pitchFamily="18" charset="0"/>
            </a:endParaRPr>
          </a:p>
          <a:p>
            <a:pPr lvl="0"/>
            <a:r>
              <a:rPr lang="en-US" sz="2000" dirty="0">
                <a:latin typeface="Palatino Linotype" panose="02040502050505030304" pitchFamily="18" charset="0"/>
              </a:rPr>
              <a:t>It involves testing the associations within the subsystem as well as the interaction of the subsystem with the outside.</a:t>
            </a:r>
          </a:p>
          <a:p>
            <a:pPr lvl="0"/>
            <a:endParaRPr lang="en-US" sz="2000" dirty="0">
              <a:latin typeface="Palatino Linotype" panose="02040502050505030304" pitchFamily="18" charset="0"/>
            </a:endParaRPr>
          </a:p>
          <a:p>
            <a:pPr lvl="0"/>
            <a:r>
              <a:rPr lang="en-US" sz="2000" dirty="0">
                <a:latin typeface="Palatino Linotype" panose="02040502050505030304" pitchFamily="18" charset="0"/>
              </a:rPr>
              <a:t>Subsystem tests can be used as regression tests for each newly released version of the subsystem.</a:t>
            </a: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199" y="557606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u="sng" dirty="0"/>
              <a:t>Grey Box Testing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7869" y="1828800"/>
            <a:ext cx="8088262" cy="54102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latin typeface="Palatino Linotype" panose="02040502050505030304" pitchFamily="18" charset="0"/>
                <a:ea typeface="+mn-lt"/>
                <a:cs typeface="+mn-lt"/>
              </a:rPr>
              <a:t>State model based testing</a:t>
            </a:r>
            <a:r>
              <a:rPr lang="en-US" sz="2000" dirty="0">
                <a:latin typeface="Palatino Linotype" panose="02040502050505030304" pitchFamily="18" charset="0"/>
                <a:ea typeface="+mn-lt"/>
                <a:cs typeface="+mn-lt"/>
              </a:rPr>
              <a:t> − This encompasses state coverage, state transition coverage, and state transition path coverage.</a:t>
            </a:r>
            <a:endParaRPr lang="en-US" sz="2000" dirty="0">
              <a:latin typeface="Palatino Linotype" panose="02040502050505030304" pitchFamily="18" charset="0"/>
            </a:endParaRPr>
          </a:p>
          <a:p>
            <a:pPr algn="just"/>
            <a:r>
              <a:rPr lang="en-US" sz="2000" b="1" dirty="0">
                <a:latin typeface="Palatino Linotype" panose="02040502050505030304" pitchFamily="18" charset="0"/>
                <a:ea typeface="+mn-lt"/>
                <a:cs typeface="+mn-lt"/>
              </a:rPr>
              <a:t>Use case based testing</a:t>
            </a:r>
            <a:r>
              <a:rPr lang="en-US" sz="2000" dirty="0">
                <a:latin typeface="Palatino Linotype" panose="02040502050505030304" pitchFamily="18" charset="0"/>
                <a:ea typeface="+mn-lt"/>
                <a:cs typeface="+mn-lt"/>
              </a:rPr>
              <a:t> − Each scenario in each use case is tested.</a:t>
            </a:r>
            <a:endParaRPr lang="en-US" sz="2000" dirty="0">
              <a:latin typeface="Palatino Linotype" panose="02040502050505030304" pitchFamily="18" charset="0"/>
            </a:endParaRPr>
          </a:p>
          <a:p>
            <a:pPr algn="just"/>
            <a:r>
              <a:rPr lang="en-US" sz="2000" b="1" dirty="0">
                <a:latin typeface="Palatino Linotype" panose="02040502050505030304" pitchFamily="18" charset="0"/>
                <a:ea typeface="+mn-lt"/>
                <a:cs typeface="+mn-lt"/>
              </a:rPr>
              <a:t>Class diagram based testing</a:t>
            </a:r>
            <a:r>
              <a:rPr lang="en-US" sz="2000" dirty="0">
                <a:latin typeface="Palatino Linotype" panose="02040502050505030304" pitchFamily="18" charset="0"/>
                <a:ea typeface="+mn-lt"/>
                <a:cs typeface="+mn-lt"/>
              </a:rPr>
              <a:t> − Each class, derived class, associations, and aggregations are tested.</a:t>
            </a:r>
            <a:endParaRPr lang="en-US" sz="2000" dirty="0">
              <a:latin typeface="Palatino Linotype" panose="02040502050505030304" pitchFamily="18" charset="0"/>
            </a:endParaRPr>
          </a:p>
          <a:p>
            <a:pPr algn="just"/>
            <a:r>
              <a:rPr lang="en-US" sz="2000" b="1" dirty="0">
                <a:latin typeface="Palatino Linotype" panose="02040502050505030304" pitchFamily="18" charset="0"/>
                <a:ea typeface="+mn-lt"/>
                <a:cs typeface="+mn-lt"/>
              </a:rPr>
              <a:t>Sequence diagram based testing</a:t>
            </a:r>
            <a:r>
              <a:rPr lang="en-US" sz="2000" dirty="0">
                <a:latin typeface="Palatino Linotype" panose="02040502050505030304" pitchFamily="18" charset="0"/>
                <a:ea typeface="+mn-lt"/>
                <a:cs typeface="+mn-lt"/>
              </a:rPr>
              <a:t> − The methods in the messages in the sequence diagrams are tested.</a:t>
            </a:r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16749"/>
            <a:ext cx="8915400" cy="715962"/>
          </a:xfrm>
        </p:spPr>
        <p:txBody>
          <a:bodyPr>
            <a:noAutofit/>
          </a:bodyPr>
          <a:lstStyle/>
          <a:p>
            <a:r>
              <a:rPr lang="en-US" sz="2800" b="1" u="sng" dirty="0"/>
              <a:t>Techniques for Subsystem Testing</a:t>
            </a:r>
            <a:endParaRPr lang="en-US" sz="28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5969" y="1752600"/>
            <a:ext cx="8012062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Palatino Linotype" panose="02040502050505030304" pitchFamily="18" charset="0"/>
                <a:ea typeface="+mn-lt"/>
                <a:cs typeface="+mn-lt"/>
              </a:rPr>
              <a:t>The two main approaches of subsystem testing are 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  <a:ea typeface="+mn-lt"/>
              <a:cs typeface="+mn-lt"/>
            </a:endParaRPr>
          </a:p>
          <a:p>
            <a:r>
              <a:rPr lang="en-US" sz="2400" b="1" dirty="0">
                <a:latin typeface="Palatino Linotype" panose="02040502050505030304" pitchFamily="18" charset="0"/>
                <a:ea typeface="+mn-lt"/>
                <a:cs typeface="+mn-lt"/>
              </a:rPr>
              <a:t>Thread based testing </a:t>
            </a:r>
            <a:r>
              <a:rPr lang="en-US" sz="2400" dirty="0">
                <a:latin typeface="Palatino Linotype" panose="02040502050505030304" pitchFamily="18" charset="0"/>
                <a:ea typeface="+mn-lt"/>
                <a:cs typeface="+mn-lt"/>
              </a:rPr>
              <a:t>− All classes that are needed to realize a single use case in a subsystem are integrated and tested.</a:t>
            </a:r>
            <a:endParaRPr lang="en-US" sz="2400" dirty="0">
              <a:latin typeface="Palatino Linotype" panose="02040502050505030304" pitchFamily="18" charset="0"/>
            </a:endParaRPr>
          </a:p>
          <a:p>
            <a:r>
              <a:rPr lang="en-US" sz="2400" b="1" dirty="0">
                <a:latin typeface="Palatino Linotype" panose="02040502050505030304" pitchFamily="18" charset="0"/>
                <a:ea typeface="+mn-lt"/>
                <a:cs typeface="+mn-lt"/>
              </a:rPr>
              <a:t>Use based testing </a:t>
            </a:r>
            <a:r>
              <a:rPr lang="en-US" sz="2400" dirty="0">
                <a:latin typeface="Palatino Linotype" panose="02040502050505030304" pitchFamily="18" charset="0"/>
                <a:ea typeface="+mn-lt"/>
                <a:cs typeface="+mn-lt"/>
              </a:rPr>
              <a:t>− The interfaces and services of the modules at each level of hierarchy are tested.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7747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u="sng" dirty="0">
                <a:latin typeface="Palatino Linotype" panose="02040502050505030304" pitchFamily="18" charset="0"/>
              </a:rPr>
              <a:t>Categories of System Testing</a:t>
            </a: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1669" y="1828800"/>
            <a:ext cx="8240662" cy="5410200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  <a:ea typeface="+mn-lt"/>
                <a:cs typeface="+mn-lt"/>
              </a:rPr>
              <a:t>Alpha testing</a:t>
            </a:r>
            <a:r>
              <a:rPr lang="en-US" sz="2000" dirty="0">
                <a:latin typeface="Palatino Linotype" panose="02040502050505030304" pitchFamily="18" charset="0"/>
                <a:ea typeface="+mn-lt"/>
                <a:cs typeface="+mn-lt"/>
              </a:rPr>
              <a:t> − This is carried out by the testing team within the organization that develops software.</a:t>
            </a: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  <a:ea typeface="+mn-lt"/>
                <a:cs typeface="+mn-lt"/>
              </a:rPr>
              <a:t>Beta testing</a:t>
            </a:r>
            <a:r>
              <a:rPr lang="en-US" sz="2000" dirty="0">
                <a:latin typeface="Palatino Linotype" panose="02040502050505030304" pitchFamily="18" charset="0"/>
                <a:ea typeface="+mn-lt"/>
                <a:cs typeface="+mn-lt"/>
              </a:rPr>
              <a:t> − This is carried out by select group of co-operating customers.</a:t>
            </a: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  <a:ea typeface="+mn-lt"/>
                <a:cs typeface="+mn-lt"/>
              </a:rPr>
              <a:t>Acceptance testing</a:t>
            </a:r>
            <a:r>
              <a:rPr lang="en-US" sz="2000" dirty="0">
                <a:latin typeface="Palatino Linotype" panose="02040502050505030304" pitchFamily="18" charset="0"/>
                <a:ea typeface="+mn-lt"/>
                <a:cs typeface="+mn-lt"/>
              </a:rPr>
              <a:t> − This is carried out by the customer before accepting the deliverables.</a:t>
            </a:r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401</Words>
  <Application>Microsoft Office PowerPoint</Application>
  <PresentationFormat>On-screen Show (4:3)</PresentationFormat>
  <Paragraphs>170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:Software Testing  Presentation  Title: OO Testing </vt:lpstr>
      <vt:lpstr>Objective</vt:lpstr>
      <vt:lpstr>Testing Object-Oriented Systems</vt:lpstr>
      <vt:lpstr>System Testing</vt:lpstr>
      <vt:lpstr>Unit Testing</vt:lpstr>
      <vt:lpstr>Subsystem Testing</vt:lpstr>
      <vt:lpstr>Grey Box Testing</vt:lpstr>
      <vt:lpstr>Techniques for Subsystem Testing</vt:lpstr>
      <vt:lpstr>Categories of System Testing</vt:lpstr>
      <vt:lpstr>Result &amp; Discussion</vt:lpstr>
      <vt:lpstr>Future Scope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REVATHI R</cp:lastModifiedBy>
  <cp:revision>110</cp:revision>
  <dcterms:created xsi:type="dcterms:W3CDTF">2015-04-07T04:42:07Z</dcterms:created>
  <dcterms:modified xsi:type="dcterms:W3CDTF">2021-03-12T11:30:27Z</dcterms:modified>
</cp:coreProperties>
</file>